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5143500" cx="9144000"/>
  <p:notesSz cx="6858000" cy="9144000"/>
  <p:embeddedFontLst>
    <p:embeddedFont>
      <p:font typeface="Inter"/>
      <p:regular r:id="rId9"/>
      <p:bold r:id="rId10"/>
      <p:italic r:id="rId11"/>
      <p:boldItalic r:id="rId12"/>
    </p:embeddedFont>
    <p:embeddedFont>
      <p:font typeface="Plus Jakarta Sans Medium"/>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6057E17-D75E-4CE9-BE50-35890EE2DBCD}">
  <a:tblStyle styleId="{96057E17-D75E-4CE9-BE50-35890EE2DBCD}"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italic.fntdata"/><Relationship Id="rId10" Type="http://schemas.openxmlformats.org/officeDocument/2006/relationships/font" Target="fonts/Inter-bold.fntdata"/><Relationship Id="rId13" Type="http://schemas.openxmlformats.org/officeDocument/2006/relationships/font" Target="fonts/PlusJakartaSansMedium-regular.fntdata"/><Relationship Id="rId12" Type="http://schemas.openxmlformats.org/officeDocument/2006/relationships/font" Target="fonts/Inter-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Inter-regular.fntdata"/><Relationship Id="rId15" Type="http://schemas.openxmlformats.org/officeDocument/2006/relationships/font" Target="fonts/PlusJakartaSansMedium-italic.fntdata"/><Relationship Id="rId14" Type="http://schemas.openxmlformats.org/officeDocument/2006/relationships/font" Target="fonts/PlusJakartaSansMedium-bold.fntdata"/><Relationship Id="rId16"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70b6e6cad_0_0:notes"/>
          <p:cNvSpPr/>
          <p:nvPr>
            <p:ph idx="2" type="sldImg"/>
          </p:nvPr>
        </p:nvSpPr>
        <p:spPr>
          <a:xfrm>
            <a:off x="381178" y="685800"/>
            <a:ext cx="60966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70b6e6ca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070b6e6cad_0_9:notes"/>
          <p:cNvSpPr/>
          <p:nvPr>
            <p:ph idx="2" type="sldImg"/>
          </p:nvPr>
        </p:nvSpPr>
        <p:spPr>
          <a:xfrm>
            <a:off x="381178" y="685800"/>
            <a:ext cx="60966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070b6e6cad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48875" y="4780366"/>
            <a:ext cx="220487" cy="220487"/>
          </a:xfrm>
          <a:prstGeom prst="rect">
            <a:avLst/>
          </a:prstGeom>
          <a:noFill/>
          <a:ln>
            <a:noFill/>
          </a:ln>
        </p:spPr>
      </p:pic>
      <p:sp>
        <p:nvSpPr>
          <p:cNvPr id="55" name="Google Shape;55;p13"/>
          <p:cNvSpPr txBox="1"/>
          <p:nvPr/>
        </p:nvSpPr>
        <p:spPr>
          <a:xfrm>
            <a:off x="-12545" y="0"/>
            <a:ext cx="9156600" cy="325500"/>
          </a:xfrm>
          <a:prstGeom prst="rect">
            <a:avLst/>
          </a:prstGeom>
          <a:solidFill>
            <a:srgbClr val="38E0A4"/>
          </a:solidFill>
          <a:ln>
            <a:noFill/>
          </a:ln>
        </p:spPr>
        <p:txBody>
          <a:bodyPr anchorCtr="0" anchor="ctr" bIns="79925" lIns="79925" spcFirstLastPara="1" rIns="79925" wrap="square" tIns="79925">
            <a:noAutofit/>
          </a:bodyPr>
          <a:lstStyle/>
          <a:p>
            <a:pPr indent="0" lvl="0" marL="0" rtl="0" algn="ctr">
              <a:spcBef>
                <a:spcPts val="0"/>
              </a:spcBef>
              <a:spcAft>
                <a:spcPts val="0"/>
              </a:spcAft>
              <a:buClr>
                <a:schemeClr val="dk1"/>
              </a:buClr>
              <a:buSzPts val="900"/>
              <a:buFont typeface="Arial"/>
              <a:buNone/>
            </a:pPr>
            <a:r>
              <a:rPr lang="en" sz="1500">
                <a:solidFill>
                  <a:schemeClr val="dk1"/>
                </a:solidFill>
                <a:latin typeface="Plus Jakarta Sans Medium"/>
                <a:ea typeface="Plus Jakarta Sans Medium"/>
                <a:cs typeface="Plus Jakarta Sans Medium"/>
                <a:sym typeface="Plus Jakarta Sans Medium"/>
              </a:rPr>
              <a:t>Early Explorers: Daily Lesson Plan (60 Minutes)</a:t>
            </a:r>
            <a:endParaRPr sz="1500">
              <a:solidFill>
                <a:srgbClr val="000000"/>
              </a:solidFill>
              <a:latin typeface="Plus Jakarta Sans Medium"/>
              <a:ea typeface="Plus Jakarta Sans Medium"/>
              <a:cs typeface="Plus Jakarta Sans Medium"/>
              <a:sym typeface="Plus Jakarta Sans Medium"/>
            </a:endParaRPr>
          </a:p>
        </p:txBody>
      </p:sp>
      <p:pic>
        <p:nvPicPr>
          <p:cNvPr id="56" name="Google Shape;56;p13"/>
          <p:cNvPicPr preferRelativeResize="0"/>
          <p:nvPr/>
        </p:nvPicPr>
        <p:blipFill>
          <a:blip r:embed="rId4">
            <a:alphaModFix/>
          </a:blip>
          <a:stretch>
            <a:fillRect/>
          </a:stretch>
        </p:blipFill>
        <p:spPr>
          <a:xfrm>
            <a:off x="254438" y="59062"/>
            <a:ext cx="540273" cy="224036"/>
          </a:xfrm>
          <a:prstGeom prst="rect">
            <a:avLst/>
          </a:prstGeom>
          <a:noFill/>
          <a:ln>
            <a:noFill/>
          </a:ln>
        </p:spPr>
      </p:pic>
      <p:sp>
        <p:nvSpPr>
          <p:cNvPr id="57" name="Google Shape;57;p13"/>
          <p:cNvSpPr txBox="1"/>
          <p:nvPr/>
        </p:nvSpPr>
        <p:spPr>
          <a:xfrm>
            <a:off x="6510313" y="4843674"/>
            <a:ext cx="2164500" cy="157200"/>
          </a:xfrm>
          <a:prstGeom prst="rect">
            <a:avLst/>
          </a:prstGeom>
          <a:noFill/>
          <a:ln>
            <a:noFill/>
          </a:ln>
        </p:spPr>
        <p:txBody>
          <a:bodyPr anchorCtr="0" anchor="t" bIns="79925" lIns="79925" spcFirstLastPara="1" rIns="79925" wrap="square" tIns="79925">
            <a:noAutofit/>
          </a:bodyPr>
          <a:lstStyle/>
          <a:p>
            <a:pPr indent="0" lvl="0" marL="0" rtl="0" algn="r">
              <a:spcBef>
                <a:spcPts val="0"/>
              </a:spcBef>
              <a:spcAft>
                <a:spcPts val="0"/>
              </a:spcAft>
              <a:buNone/>
            </a:pPr>
            <a:r>
              <a:rPr lang="en" sz="900">
                <a:solidFill>
                  <a:srgbClr val="666666"/>
                </a:solidFill>
                <a:latin typeface="Inter"/>
                <a:ea typeface="Inter"/>
                <a:cs typeface="Inter"/>
                <a:sym typeface="Inter"/>
              </a:rPr>
              <a:t> ©2025 Thinking Nation</a:t>
            </a:r>
            <a:endParaRPr sz="900">
              <a:solidFill>
                <a:srgbClr val="666666"/>
              </a:solidFill>
              <a:latin typeface="Inter"/>
              <a:ea typeface="Inter"/>
              <a:cs typeface="Inter"/>
              <a:sym typeface="Inter"/>
            </a:endParaRPr>
          </a:p>
          <a:p>
            <a:pPr indent="0" lvl="0" marL="0" rtl="0" algn="l">
              <a:spcBef>
                <a:spcPts val="0"/>
              </a:spcBef>
              <a:spcAft>
                <a:spcPts val="0"/>
              </a:spcAft>
              <a:buNone/>
            </a:pPr>
            <a:r>
              <a:t/>
            </a:r>
            <a:endParaRPr sz="1200">
              <a:solidFill>
                <a:srgbClr val="666666"/>
              </a:solidFill>
              <a:latin typeface="Inter"/>
              <a:ea typeface="Inter"/>
              <a:cs typeface="Inter"/>
              <a:sym typeface="Inter"/>
            </a:endParaRPr>
          </a:p>
        </p:txBody>
      </p:sp>
      <p:sp>
        <p:nvSpPr>
          <p:cNvPr id="58" name="Google Shape;58;p13"/>
          <p:cNvSpPr txBox="1"/>
          <p:nvPr/>
        </p:nvSpPr>
        <p:spPr>
          <a:xfrm>
            <a:off x="3489750" y="4843674"/>
            <a:ext cx="2164500" cy="157200"/>
          </a:xfrm>
          <a:prstGeom prst="rect">
            <a:avLst/>
          </a:prstGeom>
          <a:noFill/>
          <a:ln>
            <a:noFill/>
          </a:ln>
        </p:spPr>
        <p:txBody>
          <a:bodyPr anchorCtr="0" anchor="t" bIns="79925" lIns="79925" spcFirstLastPara="1" rIns="79925" wrap="square" tIns="79925">
            <a:noAutofit/>
          </a:bodyPr>
          <a:lstStyle/>
          <a:p>
            <a:pPr indent="0" lvl="0" marL="0" rtl="0" algn="ctr">
              <a:spcBef>
                <a:spcPts val="0"/>
              </a:spcBef>
              <a:spcAft>
                <a:spcPts val="0"/>
              </a:spcAft>
              <a:buNone/>
            </a:pPr>
            <a:r>
              <a:rPr lang="en" sz="900">
                <a:solidFill>
                  <a:srgbClr val="666666"/>
                </a:solidFill>
                <a:latin typeface="Inter"/>
                <a:ea typeface="Inter"/>
                <a:cs typeface="Inter"/>
                <a:sym typeface="Inter"/>
              </a:rPr>
              <a:t>thinkingnation.org</a:t>
            </a:r>
            <a:endParaRPr sz="1200">
              <a:solidFill>
                <a:srgbClr val="666666"/>
              </a:solidFill>
              <a:latin typeface="Inter"/>
              <a:ea typeface="Inter"/>
              <a:cs typeface="Inter"/>
              <a:sym typeface="Inter"/>
            </a:endParaRPr>
          </a:p>
        </p:txBody>
      </p:sp>
      <p:graphicFrame>
        <p:nvGraphicFramePr>
          <p:cNvPr id="59" name="Google Shape;59;p13"/>
          <p:cNvGraphicFramePr/>
          <p:nvPr/>
        </p:nvGraphicFramePr>
        <p:xfrm>
          <a:off x="443989" y="486207"/>
          <a:ext cx="3000000" cy="3000000"/>
        </p:xfrm>
        <a:graphic>
          <a:graphicData uri="http://schemas.openxmlformats.org/drawingml/2006/table">
            <a:tbl>
              <a:tblPr>
                <a:noFill/>
                <a:tableStyleId>{96057E17-D75E-4CE9-BE50-35890EE2DBCD}</a:tableStyleId>
              </a:tblPr>
              <a:tblGrid>
                <a:gridCol w="1326150"/>
                <a:gridCol w="3349825"/>
                <a:gridCol w="3554950"/>
              </a:tblGrid>
              <a:tr h="356650">
                <a:tc>
                  <a:txBody>
                    <a:bodyPr/>
                    <a:lstStyle/>
                    <a:p>
                      <a:pPr indent="0" lvl="0" marL="0" rtl="0" algn="l">
                        <a:lnSpc>
                          <a:spcPct val="100000"/>
                        </a:lnSpc>
                        <a:spcBef>
                          <a:spcPts val="0"/>
                        </a:spcBef>
                        <a:spcAft>
                          <a:spcPts val="0"/>
                        </a:spcAft>
                        <a:buNone/>
                      </a:pPr>
                      <a:r>
                        <a:t/>
                      </a:r>
                      <a:endParaRPr sz="900">
                        <a:latin typeface="Inter"/>
                        <a:ea typeface="Inter"/>
                        <a:cs typeface="Inter"/>
                        <a:sym typeface="Inter"/>
                      </a:endParaRPr>
                    </a:p>
                  </a:txBody>
                  <a:tcPr marT="60500" marB="60500" marR="83125" marL="83125"/>
                </a:tc>
                <a:tc gridSpan="2">
                  <a:txBody>
                    <a:bodyPr/>
                    <a:lstStyle/>
                    <a:p>
                      <a:pPr indent="0" lvl="0" marL="0" rtl="0" algn="l">
                        <a:lnSpc>
                          <a:spcPct val="100000"/>
                        </a:lnSpc>
                        <a:spcBef>
                          <a:spcPts val="0"/>
                        </a:spcBef>
                        <a:spcAft>
                          <a:spcPts val="0"/>
                        </a:spcAft>
                        <a:buNone/>
                      </a:pPr>
                      <a:r>
                        <a:rPr lang="en" sz="900">
                          <a:latin typeface="Inter"/>
                          <a:ea typeface="Inter"/>
                          <a:cs typeface="Inter"/>
                          <a:sym typeface="Inter"/>
                        </a:rPr>
                        <a:t>LESSON 4</a:t>
                      </a:r>
                      <a:endParaRPr sz="900">
                        <a:latin typeface="Inter"/>
                        <a:ea typeface="Inter"/>
                        <a:cs typeface="Inter"/>
                        <a:sym typeface="Inter"/>
                      </a:endParaRPr>
                    </a:p>
                  </a:txBody>
                  <a:tcPr marT="60500" marB="60500" marR="83125" marL="83125"/>
                </a:tc>
                <a:tc hMerge="1"/>
              </a:tr>
              <a:tr h="521275">
                <a:tc>
                  <a:txBody>
                    <a:bodyPr/>
                    <a:lstStyle/>
                    <a:p>
                      <a:pPr indent="0" lvl="0" marL="0" rtl="0" algn="l">
                        <a:lnSpc>
                          <a:spcPct val="100000"/>
                        </a:lnSpc>
                        <a:spcBef>
                          <a:spcPts val="0"/>
                        </a:spcBef>
                        <a:spcAft>
                          <a:spcPts val="0"/>
                        </a:spcAft>
                        <a:buClr>
                          <a:schemeClr val="dk1"/>
                        </a:buClr>
                        <a:buSzPts val="700"/>
                        <a:buFont typeface="Arial"/>
                        <a:buNone/>
                      </a:pPr>
                      <a:r>
                        <a:rPr b="1" lang="en" sz="900">
                          <a:solidFill>
                            <a:schemeClr val="dk1"/>
                          </a:solidFill>
                          <a:latin typeface="Inter"/>
                          <a:ea typeface="Inter"/>
                          <a:cs typeface="Inter"/>
                          <a:sym typeface="Inter"/>
                        </a:rPr>
                        <a:t>SUPPORTING QUESTION</a:t>
                      </a:r>
                      <a:endParaRPr b="1" sz="900">
                        <a:latin typeface="Inter"/>
                        <a:ea typeface="Inter"/>
                        <a:cs typeface="Inter"/>
                        <a:sym typeface="Inter"/>
                      </a:endParaRPr>
                    </a:p>
                  </a:txBody>
                  <a:tcPr marT="60500" marB="60500" marR="83125" marL="83125"/>
                </a:tc>
                <a:tc gridSpan="2">
                  <a:txBody>
                    <a:bodyPr/>
                    <a:lstStyle/>
                    <a:p>
                      <a:pPr indent="0" lvl="0" marL="0" rtl="0" algn="l">
                        <a:lnSpc>
                          <a:spcPct val="100000"/>
                        </a:lnSpc>
                        <a:spcBef>
                          <a:spcPts val="0"/>
                        </a:spcBef>
                        <a:spcAft>
                          <a:spcPts val="0"/>
                        </a:spcAft>
                        <a:buNone/>
                      </a:pPr>
                      <a:r>
                        <a:t/>
                      </a:r>
                      <a:endParaRPr sz="800">
                        <a:solidFill>
                          <a:schemeClr val="dk1"/>
                        </a:solidFill>
                        <a:latin typeface="Inter"/>
                        <a:ea typeface="Inter"/>
                        <a:cs typeface="Inter"/>
                        <a:sym typeface="Inter"/>
                      </a:endParaRPr>
                    </a:p>
                  </a:txBody>
                  <a:tcPr marT="60500" marB="60500" marR="83125" marL="83125"/>
                </a:tc>
                <a:tc hMerge="1"/>
              </a:tr>
              <a:tr h="319300">
                <a:tc>
                  <a:txBody>
                    <a:bodyPr/>
                    <a:lstStyle/>
                    <a:p>
                      <a:pPr indent="0" lvl="0" marL="0" rtl="0" algn="l">
                        <a:lnSpc>
                          <a:spcPct val="100000"/>
                        </a:lnSpc>
                        <a:spcBef>
                          <a:spcPts val="0"/>
                        </a:spcBef>
                        <a:spcAft>
                          <a:spcPts val="0"/>
                        </a:spcAft>
                        <a:buNone/>
                      </a:pPr>
                      <a:r>
                        <a:rPr b="1" lang="en" sz="900">
                          <a:solidFill>
                            <a:schemeClr val="dk1"/>
                          </a:solidFill>
                          <a:latin typeface="Inter"/>
                          <a:ea typeface="Inter"/>
                          <a:cs typeface="Inter"/>
                          <a:sym typeface="Inter"/>
                        </a:rPr>
                        <a:t>STANDARD(S)</a:t>
                      </a:r>
                      <a:endParaRPr b="1" sz="900">
                        <a:solidFill>
                          <a:schemeClr val="dk1"/>
                        </a:solidFill>
                        <a:latin typeface="Inter"/>
                        <a:ea typeface="Inter"/>
                        <a:cs typeface="Inter"/>
                        <a:sym typeface="Inter"/>
                      </a:endParaRPr>
                    </a:p>
                  </a:txBody>
                  <a:tcPr marT="60500" marB="60500" marR="83125" marL="83125"/>
                </a:tc>
                <a:tc gridSpan="2">
                  <a:txBody>
                    <a:bodyPr/>
                    <a:lstStyle/>
                    <a:p>
                      <a:pPr indent="0" lvl="0" marL="0" rtl="0" algn="l">
                        <a:lnSpc>
                          <a:spcPct val="100000"/>
                        </a:lnSpc>
                        <a:spcBef>
                          <a:spcPts val="0"/>
                        </a:spcBef>
                        <a:spcAft>
                          <a:spcPts val="0"/>
                        </a:spcAft>
                        <a:buNone/>
                      </a:pPr>
                      <a:r>
                        <a:rPr lang="en" sz="800">
                          <a:solidFill>
                            <a:schemeClr val="dk1"/>
                          </a:solidFill>
                          <a:latin typeface="Inter"/>
                          <a:ea typeface="Inter"/>
                          <a:cs typeface="Inter"/>
                          <a:sym typeface="Inter"/>
                        </a:rPr>
                        <a:t>2.1</a:t>
                      </a:r>
                      <a:endParaRPr sz="800">
                        <a:solidFill>
                          <a:schemeClr val="dk1"/>
                        </a:solidFill>
                        <a:latin typeface="Inter"/>
                        <a:ea typeface="Inter"/>
                        <a:cs typeface="Inter"/>
                        <a:sym typeface="Inter"/>
                      </a:endParaRPr>
                    </a:p>
                  </a:txBody>
                  <a:tcPr marT="60500" marB="60500" marR="83125" marL="83125"/>
                </a:tc>
                <a:tc hMerge="1"/>
              </a:tr>
              <a:tr h="521275">
                <a:tc>
                  <a:txBody>
                    <a:bodyPr/>
                    <a:lstStyle/>
                    <a:p>
                      <a:pPr indent="0" lvl="0" marL="0" rtl="0" algn="l">
                        <a:lnSpc>
                          <a:spcPct val="100000"/>
                        </a:lnSpc>
                        <a:spcBef>
                          <a:spcPts val="0"/>
                        </a:spcBef>
                        <a:spcAft>
                          <a:spcPts val="0"/>
                        </a:spcAft>
                        <a:buClr>
                          <a:schemeClr val="dk1"/>
                        </a:buClr>
                        <a:buSzPts val="700"/>
                        <a:buFont typeface="Arial"/>
                        <a:buNone/>
                      </a:pPr>
                      <a:r>
                        <a:rPr b="1" lang="en" sz="900">
                          <a:solidFill>
                            <a:schemeClr val="dk1"/>
                          </a:solidFill>
                          <a:latin typeface="Inter"/>
                          <a:ea typeface="Inter"/>
                          <a:cs typeface="Inter"/>
                          <a:sym typeface="Inter"/>
                        </a:rPr>
                        <a:t>FOCUS SKILL(S)</a:t>
                      </a:r>
                      <a:endParaRPr b="1" sz="900">
                        <a:solidFill>
                          <a:schemeClr val="dk1"/>
                        </a:solidFill>
                        <a:latin typeface="Inter"/>
                        <a:ea typeface="Inter"/>
                        <a:cs typeface="Inter"/>
                        <a:sym typeface="Inter"/>
                      </a:endParaRPr>
                    </a:p>
                  </a:txBody>
                  <a:tcPr marT="60500" marB="60500" marR="83125" marL="83125"/>
                </a:tc>
                <a:tc gridSpan="2">
                  <a:txBody>
                    <a:bodyPr/>
                    <a:lstStyle/>
                    <a:p>
                      <a:pPr indent="0" lvl="0" marL="0" rtl="0" algn="l">
                        <a:lnSpc>
                          <a:spcPct val="100000"/>
                        </a:lnSpc>
                        <a:spcBef>
                          <a:spcPts val="0"/>
                        </a:spcBef>
                        <a:spcAft>
                          <a:spcPts val="0"/>
                        </a:spcAft>
                        <a:buNone/>
                      </a:pPr>
                      <a:r>
                        <a:rPr lang="en" sz="800">
                          <a:solidFill>
                            <a:schemeClr val="dk1"/>
                          </a:solidFill>
                          <a:latin typeface="Inter"/>
                          <a:ea typeface="Inter"/>
                          <a:cs typeface="Inter"/>
                          <a:sym typeface="Inter"/>
                        </a:rPr>
                        <a:t>Comparison</a:t>
                      </a:r>
                      <a:r>
                        <a:rPr lang="en" sz="800">
                          <a:solidFill>
                            <a:schemeClr val="dk1"/>
                          </a:solidFill>
                          <a:latin typeface="Inter"/>
                          <a:ea typeface="Inter"/>
                          <a:cs typeface="Inter"/>
                          <a:sym typeface="Inter"/>
                        </a:rPr>
                        <a:t> </a:t>
                      </a:r>
                      <a:endParaRPr sz="800">
                        <a:solidFill>
                          <a:schemeClr val="dk1"/>
                        </a:solidFill>
                        <a:latin typeface="Inter"/>
                        <a:ea typeface="Inter"/>
                        <a:cs typeface="Inter"/>
                        <a:sym typeface="Inter"/>
                      </a:endParaRPr>
                    </a:p>
                  </a:txBody>
                  <a:tcPr marT="60500" marB="60500" marR="83125" marL="83125"/>
                </a:tc>
                <a:tc hMerge="1"/>
              </a:tr>
              <a:tr h="571275">
                <a:tc rowSpan="2">
                  <a:txBody>
                    <a:bodyPr/>
                    <a:lstStyle/>
                    <a:p>
                      <a:pPr indent="0" lvl="0" marL="0" rtl="0" algn="l">
                        <a:lnSpc>
                          <a:spcPct val="100000"/>
                        </a:lnSpc>
                        <a:spcBef>
                          <a:spcPts val="0"/>
                        </a:spcBef>
                        <a:spcAft>
                          <a:spcPts val="0"/>
                        </a:spcAft>
                        <a:buNone/>
                      </a:pPr>
                      <a:r>
                        <a:rPr b="1" lang="en" sz="900">
                          <a:solidFill>
                            <a:schemeClr val="dk1"/>
                          </a:solidFill>
                          <a:latin typeface="Inter"/>
                          <a:ea typeface="Inter"/>
                          <a:cs typeface="Inter"/>
                          <a:sym typeface="Inter"/>
                        </a:rPr>
                        <a:t>DO FIRST</a:t>
                      </a:r>
                      <a:endParaRPr sz="800">
                        <a:latin typeface="Inter"/>
                        <a:ea typeface="Inter"/>
                        <a:cs typeface="Inter"/>
                        <a:sym typeface="Inter"/>
                      </a:endParaRPr>
                    </a:p>
                  </a:txBody>
                  <a:tcPr marT="60500" marB="60500" marR="83125" marL="83125"/>
                </a:tc>
                <a:tc gridSpan="2">
                  <a:txBody>
                    <a:bodyPr/>
                    <a:lstStyle/>
                    <a:p>
                      <a:pPr indent="0" lvl="0" marL="0" rtl="0" algn="l">
                        <a:lnSpc>
                          <a:spcPct val="100000"/>
                        </a:lnSpc>
                        <a:spcBef>
                          <a:spcPts val="0"/>
                        </a:spcBef>
                        <a:spcAft>
                          <a:spcPts val="0"/>
                        </a:spcAft>
                        <a:buNone/>
                      </a:pPr>
                      <a:r>
                        <a:rPr lang="en" sz="800">
                          <a:latin typeface="Inter"/>
                          <a:ea typeface="Inter"/>
                          <a:cs typeface="Inter"/>
                          <a:sym typeface="Inter"/>
                        </a:rPr>
                        <a:t>Option 1- Frayer Model Vocabulary: Hajj</a:t>
                      </a:r>
                      <a:endParaRPr sz="800">
                        <a:latin typeface="Inter"/>
                        <a:ea typeface="Inter"/>
                        <a:cs typeface="Inter"/>
                        <a:sym typeface="Inter"/>
                      </a:endParaRPr>
                    </a:p>
                    <a:p>
                      <a:pPr indent="0" lvl="0" marL="0" rtl="0" algn="l">
                        <a:lnSpc>
                          <a:spcPct val="100000"/>
                        </a:lnSpc>
                        <a:spcBef>
                          <a:spcPts val="0"/>
                        </a:spcBef>
                        <a:spcAft>
                          <a:spcPts val="0"/>
                        </a:spcAft>
                        <a:buNone/>
                      </a:pPr>
                      <a:r>
                        <a:rPr lang="en" sz="800">
                          <a:latin typeface="Inter"/>
                          <a:ea typeface="Inter"/>
                          <a:cs typeface="Inter"/>
                          <a:sym typeface="Inter"/>
                        </a:rPr>
                        <a:t>Option 2- Quickwrite</a:t>
                      </a:r>
                      <a:endParaRPr sz="800">
                        <a:latin typeface="Inter"/>
                        <a:ea typeface="Inter"/>
                        <a:cs typeface="Inter"/>
                        <a:sym typeface="Inter"/>
                      </a:endParaRPr>
                    </a:p>
                  </a:txBody>
                  <a:tcPr marT="60500" marB="60500" marR="83125" marL="83125"/>
                </a:tc>
                <a:tc hMerge="1"/>
              </a:tr>
              <a:tr h="571275">
                <a:tc vMerge="1"/>
                <a:tc>
                  <a:txBody>
                    <a:bodyPr/>
                    <a:lstStyle/>
                    <a:p>
                      <a:pPr indent="0" lvl="0" marL="0" rtl="0" algn="ctr">
                        <a:lnSpc>
                          <a:spcPct val="100000"/>
                        </a:lnSpc>
                        <a:spcBef>
                          <a:spcPts val="0"/>
                        </a:spcBef>
                        <a:spcAft>
                          <a:spcPts val="0"/>
                        </a:spcAft>
                        <a:buNone/>
                      </a:pPr>
                      <a:r>
                        <a:rPr lang="en" sz="800">
                          <a:solidFill>
                            <a:schemeClr val="dk1"/>
                          </a:solidFill>
                          <a:latin typeface="Inter"/>
                          <a:ea typeface="Inter"/>
                          <a:cs typeface="Inter"/>
                          <a:sym typeface="Inter"/>
                        </a:rPr>
                        <a:t>TEACHER ACTIONS</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t/>
                      </a:r>
                      <a:endParaRPr sz="800">
                        <a:solidFill>
                          <a:schemeClr val="dk1"/>
                        </a:solidFill>
                        <a:latin typeface="Inter"/>
                        <a:ea typeface="Inter"/>
                        <a:cs typeface="Inter"/>
                        <a:sym typeface="Inter"/>
                      </a:endParaRPr>
                    </a:p>
                  </a:txBody>
                  <a:tcPr marT="60500" marB="60500" marR="83125" marL="83125"/>
                </a:tc>
                <a:tc>
                  <a:txBody>
                    <a:bodyPr/>
                    <a:lstStyle/>
                    <a:p>
                      <a:pPr indent="0" lvl="0" marL="0" rtl="0" algn="ctr">
                        <a:lnSpc>
                          <a:spcPct val="100000"/>
                        </a:lnSpc>
                        <a:spcBef>
                          <a:spcPts val="0"/>
                        </a:spcBef>
                        <a:spcAft>
                          <a:spcPts val="0"/>
                        </a:spcAft>
                        <a:buNone/>
                      </a:pPr>
                      <a:r>
                        <a:rPr lang="en" sz="800">
                          <a:solidFill>
                            <a:schemeClr val="dk1"/>
                          </a:solidFill>
                          <a:latin typeface="Inter"/>
                          <a:ea typeface="Inter"/>
                          <a:cs typeface="Inter"/>
                          <a:sym typeface="Inter"/>
                        </a:rPr>
                        <a:t>STUDENT ACTIONS</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t/>
                      </a:r>
                      <a:endParaRPr sz="800">
                        <a:solidFill>
                          <a:schemeClr val="dk1"/>
                        </a:solidFill>
                        <a:latin typeface="Inter"/>
                        <a:ea typeface="Inter"/>
                        <a:cs typeface="Inter"/>
                        <a:sym typeface="Inter"/>
                      </a:endParaRPr>
                    </a:p>
                  </a:txBody>
                  <a:tcPr marT="60500" marB="60500" marR="83125" marL="83125"/>
                </a:tc>
              </a:tr>
              <a:tr h="417425">
                <a:tc rowSpan="2">
                  <a:txBody>
                    <a:bodyPr/>
                    <a:lstStyle/>
                    <a:p>
                      <a:pPr indent="0" lvl="0" marL="0" rtl="0" algn="l">
                        <a:lnSpc>
                          <a:spcPct val="100000"/>
                        </a:lnSpc>
                        <a:spcBef>
                          <a:spcPts val="0"/>
                        </a:spcBef>
                        <a:spcAft>
                          <a:spcPts val="0"/>
                        </a:spcAft>
                        <a:buNone/>
                      </a:pPr>
                      <a:r>
                        <a:rPr b="1" lang="en" sz="900">
                          <a:solidFill>
                            <a:schemeClr val="dk1"/>
                          </a:solidFill>
                          <a:latin typeface="Inter"/>
                          <a:ea typeface="Inter"/>
                          <a:cs typeface="Inter"/>
                          <a:sym typeface="Inter"/>
                        </a:rPr>
                        <a:t>ACTIVITY 1 - </a:t>
                      </a:r>
                      <a:endParaRPr b="1" sz="9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900">
                          <a:solidFill>
                            <a:schemeClr val="dk1"/>
                          </a:solidFill>
                          <a:latin typeface="Inter"/>
                          <a:ea typeface="Inter"/>
                          <a:cs typeface="Inter"/>
                          <a:sym typeface="Inter"/>
                        </a:rPr>
                        <a:t>LAUNCH</a:t>
                      </a:r>
                      <a:endParaRPr sz="900">
                        <a:latin typeface="Inter"/>
                        <a:ea typeface="Inter"/>
                        <a:cs typeface="Inter"/>
                        <a:sym typeface="Inter"/>
                      </a:endParaRPr>
                    </a:p>
                  </a:txBody>
                  <a:tcPr marT="60500" marB="60500" marR="83125" marL="83125"/>
                </a:tc>
                <a:tc gridSpan="2">
                  <a:txBody>
                    <a:bodyPr/>
                    <a:lstStyle/>
                    <a:p>
                      <a:pPr indent="0" lvl="0" marL="0" rtl="0" algn="l">
                        <a:lnSpc>
                          <a:spcPct val="100000"/>
                        </a:lnSpc>
                        <a:spcBef>
                          <a:spcPts val="0"/>
                        </a:spcBef>
                        <a:spcAft>
                          <a:spcPts val="0"/>
                        </a:spcAft>
                        <a:buNone/>
                      </a:pPr>
                      <a:r>
                        <a:rPr lang="en" sz="800">
                          <a:latin typeface="Inter"/>
                          <a:ea typeface="Inter"/>
                          <a:cs typeface="Inter"/>
                          <a:sym typeface="Inter"/>
                        </a:rPr>
                        <a:t>Introduce Ibn Battuta using the Presentation. Students will take guided notes based on the slides. You can choose to do this as a class or have the students look over the slides in small groups.</a:t>
                      </a:r>
                      <a:endParaRPr sz="800">
                        <a:latin typeface="Inter"/>
                        <a:ea typeface="Inter"/>
                        <a:cs typeface="Inter"/>
                        <a:sym typeface="Inter"/>
                      </a:endParaRPr>
                    </a:p>
                  </a:txBody>
                  <a:tcPr marT="60500" marB="60500" marR="83125" marL="83125">
                    <a:lnB cap="flat" cmpd="sng" w="9525">
                      <a:solidFill>
                        <a:srgbClr val="9E9E9E"/>
                      </a:solidFill>
                      <a:prstDash val="solid"/>
                      <a:round/>
                      <a:headEnd len="sm" w="sm" type="none"/>
                      <a:tailEnd len="sm" w="sm" type="none"/>
                    </a:lnB>
                  </a:tcPr>
                </a:tc>
                <a:tc hMerge="1"/>
              </a:tr>
              <a:tr h="637650">
                <a:tc vMerge="1"/>
                <a:tc>
                  <a:txBody>
                    <a:bodyPr/>
                    <a:lstStyle/>
                    <a:p>
                      <a:pPr indent="0" lvl="0" marL="0" rtl="0" algn="ctr">
                        <a:lnSpc>
                          <a:spcPct val="100000"/>
                        </a:lnSpc>
                        <a:spcBef>
                          <a:spcPts val="0"/>
                        </a:spcBef>
                        <a:spcAft>
                          <a:spcPts val="0"/>
                        </a:spcAft>
                        <a:buNone/>
                      </a:pPr>
                      <a:r>
                        <a:rPr lang="en" sz="800">
                          <a:solidFill>
                            <a:schemeClr val="dk1"/>
                          </a:solidFill>
                          <a:latin typeface="Inter"/>
                          <a:ea typeface="Inter"/>
                          <a:cs typeface="Inter"/>
                          <a:sym typeface="Inter"/>
                        </a:rPr>
                        <a:t>TEACHER ACTIONS</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Introduce Ibn Battuta using the Presentation either as a class or split up students into small groups and have them look at the slides.</a:t>
                      </a:r>
                      <a:endParaRPr sz="8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800">
                          <a:solidFill>
                            <a:schemeClr val="dk1"/>
                          </a:solidFill>
                          <a:latin typeface="Inter"/>
                          <a:ea typeface="Inter"/>
                          <a:cs typeface="Inter"/>
                          <a:sym typeface="Inter"/>
                        </a:rPr>
                        <a:t>STUDENT ACTIONS</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Take guided notes based on the Ibn Battuta presentation.</a:t>
                      </a:r>
                      <a:endParaRPr sz="8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48875" y="4780366"/>
            <a:ext cx="220487" cy="220487"/>
          </a:xfrm>
          <a:prstGeom prst="rect">
            <a:avLst/>
          </a:prstGeom>
          <a:noFill/>
          <a:ln>
            <a:noFill/>
          </a:ln>
        </p:spPr>
      </p:pic>
      <p:sp>
        <p:nvSpPr>
          <p:cNvPr id="65" name="Google Shape;65;p14"/>
          <p:cNvSpPr txBox="1"/>
          <p:nvPr/>
        </p:nvSpPr>
        <p:spPr>
          <a:xfrm>
            <a:off x="6510313" y="4843674"/>
            <a:ext cx="2164500" cy="157200"/>
          </a:xfrm>
          <a:prstGeom prst="rect">
            <a:avLst/>
          </a:prstGeom>
          <a:noFill/>
          <a:ln>
            <a:noFill/>
          </a:ln>
        </p:spPr>
        <p:txBody>
          <a:bodyPr anchorCtr="0" anchor="t" bIns="79925" lIns="79925" spcFirstLastPara="1" rIns="79925" wrap="square" tIns="79925">
            <a:noAutofit/>
          </a:bodyPr>
          <a:lstStyle/>
          <a:p>
            <a:pPr indent="0" lvl="0" marL="0" rtl="0" algn="r">
              <a:spcBef>
                <a:spcPts val="0"/>
              </a:spcBef>
              <a:spcAft>
                <a:spcPts val="0"/>
              </a:spcAft>
              <a:buNone/>
            </a:pPr>
            <a:r>
              <a:rPr lang="en" sz="900">
                <a:solidFill>
                  <a:srgbClr val="666666"/>
                </a:solidFill>
                <a:latin typeface="Inter"/>
                <a:ea typeface="Inter"/>
                <a:cs typeface="Inter"/>
                <a:sym typeface="Inter"/>
              </a:rPr>
              <a:t> ©2025 Thinking Nation</a:t>
            </a:r>
            <a:endParaRPr sz="900">
              <a:solidFill>
                <a:srgbClr val="666666"/>
              </a:solidFill>
              <a:latin typeface="Inter"/>
              <a:ea typeface="Inter"/>
              <a:cs typeface="Inter"/>
              <a:sym typeface="Inter"/>
            </a:endParaRPr>
          </a:p>
          <a:p>
            <a:pPr indent="0" lvl="0" marL="0" rtl="0" algn="l">
              <a:spcBef>
                <a:spcPts val="0"/>
              </a:spcBef>
              <a:spcAft>
                <a:spcPts val="0"/>
              </a:spcAft>
              <a:buNone/>
            </a:pPr>
            <a:r>
              <a:t/>
            </a:r>
            <a:endParaRPr sz="1200">
              <a:solidFill>
                <a:srgbClr val="666666"/>
              </a:solidFill>
              <a:latin typeface="Inter"/>
              <a:ea typeface="Inter"/>
              <a:cs typeface="Inter"/>
              <a:sym typeface="Inter"/>
            </a:endParaRPr>
          </a:p>
        </p:txBody>
      </p:sp>
      <p:sp>
        <p:nvSpPr>
          <p:cNvPr id="66" name="Google Shape;66;p14"/>
          <p:cNvSpPr txBox="1"/>
          <p:nvPr/>
        </p:nvSpPr>
        <p:spPr>
          <a:xfrm>
            <a:off x="3489750" y="4843674"/>
            <a:ext cx="2164500" cy="157200"/>
          </a:xfrm>
          <a:prstGeom prst="rect">
            <a:avLst/>
          </a:prstGeom>
          <a:noFill/>
          <a:ln>
            <a:noFill/>
          </a:ln>
        </p:spPr>
        <p:txBody>
          <a:bodyPr anchorCtr="0" anchor="t" bIns="79925" lIns="79925" spcFirstLastPara="1" rIns="79925" wrap="square" tIns="79925">
            <a:noAutofit/>
          </a:bodyPr>
          <a:lstStyle/>
          <a:p>
            <a:pPr indent="0" lvl="0" marL="0" rtl="0" algn="ctr">
              <a:spcBef>
                <a:spcPts val="0"/>
              </a:spcBef>
              <a:spcAft>
                <a:spcPts val="0"/>
              </a:spcAft>
              <a:buNone/>
            </a:pPr>
            <a:r>
              <a:rPr lang="en" sz="900">
                <a:solidFill>
                  <a:srgbClr val="666666"/>
                </a:solidFill>
                <a:latin typeface="Inter"/>
                <a:ea typeface="Inter"/>
                <a:cs typeface="Inter"/>
                <a:sym typeface="Inter"/>
              </a:rPr>
              <a:t>thinkingnation.org</a:t>
            </a:r>
            <a:endParaRPr sz="1200">
              <a:solidFill>
                <a:srgbClr val="666666"/>
              </a:solidFill>
              <a:latin typeface="Inter"/>
              <a:ea typeface="Inter"/>
              <a:cs typeface="Inter"/>
              <a:sym typeface="Inter"/>
            </a:endParaRPr>
          </a:p>
        </p:txBody>
      </p:sp>
      <p:graphicFrame>
        <p:nvGraphicFramePr>
          <p:cNvPr id="67" name="Google Shape;67;p14"/>
          <p:cNvGraphicFramePr/>
          <p:nvPr/>
        </p:nvGraphicFramePr>
        <p:xfrm>
          <a:off x="443989" y="459290"/>
          <a:ext cx="3000000" cy="3000000"/>
        </p:xfrm>
        <a:graphic>
          <a:graphicData uri="http://schemas.openxmlformats.org/drawingml/2006/table">
            <a:tbl>
              <a:tblPr>
                <a:noFill/>
                <a:tableStyleId>{96057E17-D75E-4CE9-BE50-35890EE2DBCD}</a:tableStyleId>
              </a:tblPr>
              <a:tblGrid>
                <a:gridCol w="1326150"/>
                <a:gridCol w="3349825"/>
                <a:gridCol w="3554950"/>
              </a:tblGrid>
              <a:tr h="242450">
                <a:tc>
                  <a:txBody>
                    <a:bodyPr/>
                    <a:lstStyle/>
                    <a:p>
                      <a:pPr indent="0" lvl="0" marL="0" rtl="0" algn="l">
                        <a:lnSpc>
                          <a:spcPct val="100000"/>
                        </a:lnSpc>
                        <a:spcBef>
                          <a:spcPts val="0"/>
                        </a:spcBef>
                        <a:spcAft>
                          <a:spcPts val="0"/>
                        </a:spcAft>
                        <a:buNone/>
                      </a:pPr>
                      <a:r>
                        <a:t/>
                      </a:r>
                      <a:endParaRPr sz="900">
                        <a:latin typeface="Inter"/>
                        <a:ea typeface="Inter"/>
                        <a:cs typeface="Inter"/>
                        <a:sym typeface="Inter"/>
                      </a:endParaRPr>
                    </a:p>
                  </a:txBody>
                  <a:tcPr marT="60500" marB="60500" marR="83125" marL="83125"/>
                </a:tc>
                <a:tc gridSpan="2">
                  <a:txBody>
                    <a:bodyPr/>
                    <a:lstStyle/>
                    <a:p>
                      <a:pPr indent="0" lvl="0" marL="0" rtl="0" algn="l">
                        <a:lnSpc>
                          <a:spcPct val="100000"/>
                        </a:lnSpc>
                        <a:spcBef>
                          <a:spcPts val="0"/>
                        </a:spcBef>
                        <a:spcAft>
                          <a:spcPts val="0"/>
                        </a:spcAft>
                        <a:buNone/>
                      </a:pPr>
                      <a:r>
                        <a:rPr lang="en" sz="900">
                          <a:solidFill>
                            <a:schemeClr val="dk1"/>
                          </a:solidFill>
                          <a:latin typeface="Inter"/>
                          <a:ea typeface="Inter"/>
                          <a:cs typeface="Inter"/>
                          <a:sym typeface="Inter"/>
                        </a:rPr>
                        <a:t>LESSON 4</a:t>
                      </a:r>
                      <a:r>
                        <a:rPr lang="en" sz="900">
                          <a:latin typeface="Inter"/>
                          <a:ea typeface="Inter"/>
                          <a:cs typeface="Inter"/>
                          <a:sym typeface="Inter"/>
                        </a:rPr>
                        <a:t>- Continued</a:t>
                      </a:r>
                      <a:endParaRPr sz="900">
                        <a:latin typeface="Inter"/>
                        <a:ea typeface="Inter"/>
                        <a:cs typeface="Inter"/>
                        <a:sym typeface="Inter"/>
                      </a:endParaRPr>
                    </a:p>
                  </a:txBody>
                  <a:tcPr marT="60500" marB="60500" marR="83125" marL="83125"/>
                </a:tc>
                <a:tc hMerge="1"/>
              </a:tr>
              <a:tr h="349400">
                <a:tc rowSpan="2">
                  <a:txBody>
                    <a:bodyPr/>
                    <a:lstStyle/>
                    <a:p>
                      <a:pPr indent="0" lvl="0" marL="0" rtl="0" algn="l">
                        <a:lnSpc>
                          <a:spcPct val="100000"/>
                        </a:lnSpc>
                        <a:spcBef>
                          <a:spcPts val="0"/>
                        </a:spcBef>
                        <a:spcAft>
                          <a:spcPts val="0"/>
                        </a:spcAft>
                        <a:buNone/>
                      </a:pPr>
                      <a:r>
                        <a:rPr b="1" lang="en" sz="900">
                          <a:solidFill>
                            <a:schemeClr val="dk1"/>
                          </a:solidFill>
                          <a:latin typeface="Inter"/>
                          <a:ea typeface="Inter"/>
                          <a:cs typeface="Inter"/>
                          <a:sym typeface="Inter"/>
                        </a:rPr>
                        <a:t>ACTIVITY 2-</a:t>
                      </a:r>
                      <a:endParaRPr b="1" sz="9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900">
                          <a:solidFill>
                            <a:schemeClr val="dk1"/>
                          </a:solidFill>
                          <a:latin typeface="Inter"/>
                          <a:ea typeface="Inter"/>
                          <a:cs typeface="Inter"/>
                          <a:sym typeface="Inter"/>
                        </a:rPr>
                        <a:t>PRACTICE</a:t>
                      </a:r>
                      <a:endParaRPr sz="900">
                        <a:solidFill>
                          <a:schemeClr val="dk1"/>
                        </a:solidFill>
                        <a:latin typeface="Inter"/>
                        <a:ea typeface="Inter"/>
                        <a:cs typeface="Inter"/>
                        <a:sym typeface="Inter"/>
                      </a:endParaRPr>
                    </a:p>
                  </a:txBody>
                  <a:tcPr marT="60500" marB="60500" marR="83125" marL="83125"/>
                </a:tc>
                <a:tc gridSpan="2">
                  <a:txBody>
                    <a:bodyPr/>
                    <a:lstStyle/>
                    <a:p>
                      <a:pPr indent="0" lvl="0" marL="0" rtl="0" algn="l">
                        <a:lnSpc>
                          <a:spcPct val="100000"/>
                        </a:lnSpc>
                        <a:spcBef>
                          <a:spcPts val="0"/>
                        </a:spcBef>
                        <a:spcAft>
                          <a:spcPts val="0"/>
                        </a:spcAft>
                        <a:buNone/>
                      </a:pPr>
                      <a:r>
                        <a:rPr lang="en" sz="800">
                          <a:solidFill>
                            <a:schemeClr val="dk1"/>
                          </a:solidFill>
                          <a:latin typeface="Inter"/>
                          <a:ea typeface="Inter"/>
                          <a:cs typeface="Inter"/>
                          <a:sym typeface="Inter"/>
                        </a:rPr>
                        <a:t>Students will read the writings of Ibn Battuta detailing his trips to Mali and Mecca. They will compare the two accounts by answering the short answer questions on their student handouts.</a:t>
                      </a:r>
                      <a:endParaRPr sz="800">
                        <a:solidFill>
                          <a:schemeClr val="dk1"/>
                        </a:solidFill>
                        <a:latin typeface="Inter"/>
                        <a:ea typeface="Inter"/>
                        <a:cs typeface="Inter"/>
                        <a:sym typeface="Inter"/>
                      </a:endParaRPr>
                    </a:p>
                  </a:txBody>
                  <a:tcPr marT="60500" marB="60500" marR="83125" marL="83125"/>
                </a:tc>
                <a:tc hMerge="1"/>
              </a:tr>
              <a:tr h="703325">
                <a:tc vMerge="1"/>
                <a:tc>
                  <a:txBody>
                    <a:bodyPr/>
                    <a:lstStyle/>
                    <a:p>
                      <a:pPr indent="0" lvl="0" marL="0" rtl="0" algn="ctr">
                        <a:lnSpc>
                          <a:spcPct val="100000"/>
                        </a:lnSpc>
                        <a:spcBef>
                          <a:spcPts val="0"/>
                        </a:spcBef>
                        <a:spcAft>
                          <a:spcPts val="0"/>
                        </a:spcAft>
                        <a:buNone/>
                      </a:pPr>
                      <a:r>
                        <a:rPr lang="en" sz="800">
                          <a:solidFill>
                            <a:schemeClr val="dk1"/>
                          </a:solidFill>
                          <a:latin typeface="Inter"/>
                          <a:ea typeface="Inter"/>
                          <a:cs typeface="Inter"/>
                          <a:sym typeface="Inter"/>
                        </a:rPr>
                        <a:t>TEACHER ACTIONS</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Place students in pairs or small groups.</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Pass out the Ibn Battuta Primary Source analysis student worksheet.</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Monitor student progress and answer questions as needed.</a:t>
                      </a:r>
                      <a:endParaRPr sz="800">
                        <a:solidFill>
                          <a:schemeClr val="dk1"/>
                        </a:solidFill>
                        <a:latin typeface="Inter"/>
                        <a:ea typeface="Inter"/>
                        <a:cs typeface="Inter"/>
                        <a:sym typeface="Inter"/>
                      </a:endParaRPr>
                    </a:p>
                  </a:txBody>
                  <a:tcPr marT="60500" marB="60500" marR="83125" marL="83125"/>
                </a:tc>
                <a:tc>
                  <a:txBody>
                    <a:bodyPr/>
                    <a:lstStyle/>
                    <a:p>
                      <a:pPr indent="0" lvl="0" marL="0" rtl="0" algn="ctr">
                        <a:lnSpc>
                          <a:spcPct val="100000"/>
                        </a:lnSpc>
                        <a:spcBef>
                          <a:spcPts val="0"/>
                        </a:spcBef>
                        <a:spcAft>
                          <a:spcPts val="0"/>
                        </a:spcAft>
                        <a:buNone/>
                      </a:pPr>
                      <a:r>
                        <a:rPr lang="en" sz="800">
                          <a:solidFill>
                            <a:schemeClr val="dk1"/>
                          </a:solidFill>
                          <a:latin typeface="Inter"/>
                          <a:ea typeface="Inter"/>
                          <a:cs typeface="Inter"/>
                          <a:sym typeface="Inter"/>
                        </a:rPr>
                        <a:t>STUDENT ACTIONS</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Read through the accounts of Ibn Battuta’s travel to Mali and Mecca. </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With your partner or group, answer the questions comparing the two accounts.</a:t>
                      </a:r>
                      <a:endParaRPr sz="800">
                        <a:solidFill>
                          <a:schemeClr val="dk1"/>
                        </a:solidFill>
                        <a:latin typeface="Inter"/>
                        <a:ea typeface="Inter"/>
                        <a:cs typeface="Inter"/>
                        <a:sym typeface="Inter"/>
                      </a:endParaRPr>
                    </a:p>
                  </a:txBody>
                  <a:tcPr marT="60500" marB="60500" marR="83125" marL="83125"/>
                </a:tc>
              </a:tr>
              <a:tr h="509775">
                <a:tc rowSpan="2">
                  <a:txBody>
                    <a:bodyPr/>
                    <a:lstStyle/>
                    <a:p>
                      <a:pPr indent="0" lvl="0" marL="0" rtl="0" algn="l">
                        <a:lnSpc>
                          <a:spcPct val="100000"/>
                        </a:lnSpc>
                        <a:spcBef>
                          <a:spcPts val="0"/>
                        </a:spcBef>
                        <a:spcAft>
                          <a:spcPts val="0"/>
                        </a:spcAft>
                        <a:buNone/>
                      </a:pPr>
                      <a:r>
                        <a:rPr b="1" lang="en" sz="900">
                          <a:solidFill>
                            <a:schemeClr val="dk1"/>
                          </a:solidFill>
                          <a:latin typeface="Inter"/>
                          <a:ea typeface="Inter"/>
                          <a:cs typeface="Inter"/>
                          <a:sym typeface="Inter"/>
                        </a:rPr>
                        <a:t>ACTIVITY 3- EXHIBIT </a:t>
                      </a:r>
                      <a:endParaRPr sz="900">
                        <a:latin typeface="Inter"/>
                        <a:ea typeface="Inter"/>
                        <a:cs typeface="Inter"/>
                        <a:sym typeface="Inter"/>
                      </a:endParaRPr>
                    </a:p>
                  </a:txBody>
                  <a:tcPr marT="60500" marB="60500" marR="83125" marL="83125">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800">
                          <a:latin typeface="Inter"/>
                          <a:ea typeface="Inter"/>
                          <a:cs typeface="Inter"/>
                          <a:sym typeface="Inter"/>
                        </a:rPr>
                        <a:t>Students will create a social media profile for Ibn Battuta and a social media post that compares Battuta’s travels to Mali and Mecca. This can be done on paper or on the template provided.</a:t>
                      </a:r>
                      <a:endParaRPr sz="800">
                        <a:latin typeface="Inter"/>
                        <a:ea typeface="Inter"/>
                        <a:cs typeface="Inter"/>
                        <a:sym typeface="Inter"/>
                      </a:endParaRPr>
                    </a:p>
                  </a:txBody>
                  <a:tcPr marT="60500" marB="60500" marR="83125" marL="83125">
                    <a:lnB cap="flat" cmpd="sng" w="9525">
                      <a:solidFill>
                        <a:srgbClr val="9E9E9E"/>
                      </a:solidFill>
                      <a:prstDash val="solid"/>
                      <a:round/>
                      <a:headEnd len="sm" w="sm" type="none"/>
                      <a:tailEnd len="sm" w="sm" type="none"/>
                    </a:lnB>
                  </a:tcPr>
                </a:tc>
                <a:tc hMerge="1"/>
              </a:tr>
              <a:tr h="785025">
                <a:tc vMerge="1"/>
                <a:tc>
                  <a:txBody>
                    <a:bodyPr/>
                    <a:lstStyle/>
                    <a:p>
                      <a:pPr indent="0" lvl="0" marL="0" rtl="0" algn="ctr">
                        <a:lnSpc>
                          <a:spcPct val="100000"/>
                        </a:lnSpc>
                        <a:spcBef>
                          <a:spcPts val="0"/>
                        </a:spcBef>
                        <a:spcAft>
                          <a:spcPts val="0"/>
                        </a:spcAft>
                        <a:buNone/>
                      </a:pPr>
                      <a:r>
                        <a:rPr lang="en" sz="800">
                          <a:solidFill>
                            <a:schemeClr val="dk1"/>
                          </a:solidFill>
                          <a:latin typeface="Inter"/>
                          <a:ea typeface="Inter"/>
                          <a:cs typeface="Inter"/>
                          <a:sym typeface="Inter"/>
                        </a:rPr>
                        <a:t>TEACHER ACTIONS</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Explain the expectations for the social media project.</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Pass out the social media template.</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Monitor student progress and answer questions as needed.</a:t>
                      </a:r>
                      <a:endParaRPr sz="8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800">
                          <a:solidFill>
                            <a:schemeClr val="dk1"/>
                          </a:solidFill>
                          <a:latin typeface="Inter"/>
                          <a:ea typeface="Inter"/>
                          <a:cs typeface="Inter"/>
                          <a:sym typeface="Inter"/>
                        </a:rPr>
                        <a:t>STUDENT ACTIONS</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Using the primary sources from the previous activity, as well as the background knowledge gained about Ibn Battuta, create a social media profile for him and a social media post from him detailing the differences between his trip to Mali and Mecca.</a:t>
                      </a:r>
                      <a:endParaRPr sz="8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52475">
                <a:tc rowSpan="2">
                  <a:txBody>
                    <a:bodyPr/>
                    <a:lstStyle/>
                    <a:p>
                      <a:pPr indent="0" lvl="0" marL="0" rtl="0" algn="l">
                        <a:spcBef>
                          <a:spcPts val="0"/>
                        </a:spcBef>
                        <a:spcAft>
                          <a:spcPts val="0"/>
                        </a:spcAft>
                        <a:buNone/>
                      </a:pPr>
                      <a:r>
                        <a:rPr b="1" lang="en" sz="900">
                          <a:solidFill>
                            <a:schemeClr val="dk1"/>
                          </a:solidFill>
                          <a:latin typeface="Inter"/>
                          <a:ea typeface="Inter"/>
                          <a:cs typeface="Inter"/>
                          <a:sym typeface="Inter"/>
                        </a:rPr>
                        <a:t>CONCLUSION</a:t>
                      </a:r>
                      <a:endParaRPr sz="9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800">
                          <a:latin typeface="Inter"/>
                          <a:ea typeface="Inter"/>
                          <a:cs typeface="Inter"/>
                          <a:sym typeface="Inter"/>
                        </a:rPr>
                        <a:t>Students will complete an exit ticket about the lesson.</a:t>
                      </a:r>
                      <a:endParaRPr sz="8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85025">
                <a:tc vMerge="1"/>
                <a:tc>
                  <a:txBody>
                    <a:bodyPr/>
                    <a:lstStyle/>
                    <a:p>
                      <a:pPr indent="0" lvl="0" marL="0" rtl="0" algn="ctr">
                        <a:lnSpc>
                          <a:spcPct val="100000"/>
                        </a:lnSpc>
                        <a:spcBef>
                          <a:spcPts val="0"/>
                        </a:spcBef>
                        <a:spcAft>
                          <a:spcPts val="0"/>
                        </a:spcAft>
                        <a:buNone/>
                      </a:pPr>
                      <a:r>
                        <a:rPr lang="en" sz="800">
                          <a:solidFill>
                            <a:schemeClr val="dk1"/>
                          </a:solidFill>
                          <a:latin typeface="Inter"/>
                          <a:ea typeface="Inter"/>
                          <a:cs typeface="Inter"/>
                          <a:sym typeface="Inter"/>
                        </a:rPr>
                        <a:t>TEACHER ACTIONS</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Go over exit ticket with the class.</a:t>
                      </a:r>
                      <a:endParaRPr sz="8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8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800">
                          <a:solidFill>
                            <a:schemeClr val="dk1"/>
                          </a:solidFill>
                          <a:latin typeface="Inter"/>
                          <a:ea typeface="Inter"/>
                          <a:cs typeface="Inter"/>
                          <a:sym typeface="Inter"/>
                        </a:rPr>
                        <a:t>STUDENT ACTIONS</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Complete and submit exit ticket.</a:t>
                      </a:r>
                      <a:endParaRPr sz="8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8" name="Google Shape;68;p14"/>
          <p:cNvSpPr txBox="1"/>
          <p:nvPr/>
        </p:nvSpPr>
        <p:spPr>
          <a:xfrm>
            <a:off x="-12545" y="0"/>
            <a:ext cx="9156600" cy="325500"/>
          </a:xfrm>
          <a:prstGeom prst="rect">
            <a:avLst/>
          </a:prstGeom>
          <a:solidFill>
            <a:srgbClr val="38E0A4"/>
          </a:solidFill>
          <a:ln>
            <a:noFill/>
          </a:ln>
        </p:spPr>
        <p:txBody>
          <a:bodyPr anchorCtr="0" anchor="ctr" bIns="79925" lIns="79925" spcFirstLastPara="1" rIns="79925" wrap="square" tIns="79925">
            <a:noAutofit/>
          </a:bodyPr>
          <a:lstStyle/>
          <a:p>
            <a:pPr indent="0" lvl="0" marL="0" rtl="0" algn="ctr">
              <a:spcBef>
                <a:spcPts val="0"/>
              </a:spcBef>
              <a:spcAft>
                <a:spcPts val="0"/>
              </a:spcAft>
              <a:buClr>
                <a:schemeClr val="dk1"/>
              </a:buClr>
              <a:buSzPts val="900"/>
              <a:buFont typeface="Arial"/>
              <a:buNone/>
            </a:pPr>
            <a:r>
              <a:rPr lang="en" sz="1500">
                <a:solidFill>
                  <a:schemeClr val="dk1"/>
                </a:solidFill>
                <a:latin typeface="Plus Jakarta Sans Medium"/>
                <a:ea typeface="Plus Jakarta Sans Medium"/>
                <a:cs typeface="Plus Jakarta Sans Medium"/>
                <a:sym typeface="Plus Jakarta Sans Medium"/>
              </a:rPr>
              <a:t>Early Explorers: Daily Lesson Plan (60Minutes)</a:t>
            </a:r>
            <a:endParaRPr sz="1500">
              <a:solidFill>
                <a:srgbClr val="000000"/>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4">
            <a:alphaModFix/>
          </a:blip>
          <a:stretch>
            <a:fillRect/>
          </a:stretch>
        </p:blipFill>
        <p:spPr>
          <a:xfrm>
            <a:off x="254438" y="59062"/>
            <a:ext cx="540273" cy="224036"/>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